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9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3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0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6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2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6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4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cap="none" spc="17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E1BC68B-C7AD-9D24-661E-6AA9DC30C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E0DC3-5D05-49B6-8ADE-54A672442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r>
              <a:rPr lang="th-TH" dirty="0">
                <a:solidFill>
                  <a:srgbClr val="FFFFFF"/>
                </a:solidFill>
              </a:rPr>
              <a:t>ทฤษฎีสี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C8249-D753-403D-85A5-2F9F62F55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r>
              <a:rPr lang="th-TH" dirty="0">
                <a:solidFill>
                  <a:srgbClr val="FFFFFF"/>
                </a:solidFill>
              </a:rPr>
              <a:t>น.ส.ปัทมาพร โป๊ะประนม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2C8C-1BB7-483F-B6EB-6B743F86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i="0" dirty="0">
                <a:solidFill>
                  <a:srgbClr val="373737"/>
                </a:solidFill>
                <a:effectLst/>
                <a:latin typeface="Helvetica Neue"/>
              </a:rPr>
              <a:t>แม่สี (</a:t>
            </a:r>
            <a:r>
              <a:rPr lang="en-US" b="1" i="0" dirty="0">
                <a:solidFill>
                  <a:srgbClr val="373737"/>
                </a:solidFill>
                <a:effectLst/>
                <a:latin typeface="Helvetica Neue"/>
              </a:rPr>
              <a:t>PRIMARIES)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BD3B-E146-4CA3-B089-6DABE1BDB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i="0" dirty="0">
                <a:solidFill>
                  <a:srgbClr val="373737"/>
                </a:solidFill>
                <a:effectLst/>
                <a:latin typeface="Helvetica Neue"/>
              </a:rPr>
              <a:t>แม่</a:t>
            </a:r>
          </a:p>
          <a:p>
            <a:pPr marL="0" indent="0">
              <a:buNone/>
            </a:pPr>
            <a:r>
              <a:rPr lang="th-TH" i="0" dirty="0">
                <a:solidFill>
                  <a:srgbClr val="373737"/>
                </a:solidFill>
                <a:effectLst/>
                <a:latin typeface="Helvetica Neue"/>
              </a:rPr>
              <a:t>สี ได้แก่ </a:t>
            </a:r>
            <a:r>
              <a:rPr lang="th-TH" i="0" dirty="0">
                <a:solidFill>
                  <a:srgbClr val="FF0000"/>
                </a:solidFill>
                <a:effectLst/>
                <a:latin typeface="Helvetica Neue"/>
              </a:rPr>
              <a:t>สีแดง   </a:t>
            </a:r>
            <a:r>
              <a:rPr lang="th-TH" i="0" dirty="0">
                <a:solidFill>
                  <a:srgbClr val="FFC000"/>
                </a:solidFill>
                <a:effectLst/>
                <a:latin typeface="Helvetica Neue"/>
              </a:rPr>
              <a:t>สีเหลือง  </a:t>
            </a:r>
            <a:r>
              <a:rPr lang="th-TH" i="0" dirty="0">
                <a:solidFill>
                  <a:srgbClr val="002060"/>
                </a:solidFill>
                <a:effectLst/>
                <a:latin typeface="Helvetica Neue"/>
              </a:rPr>
              <a:t>สีน้ำเงิน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924F4-E74E-455D-A998-EDA150A6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25" y="3488566"/>
            <a:ext cx="2976377" cy="2620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1F349-890F-44BD-9F59-755C88B1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06" y="2052886"/>
            <a:ext cx="1072054" cy="1072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04C1F-CF5C-4BB3-A6DD-0ACE7C127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60" y="3429000"/>
            <a:ext cx="5331781" cy="2780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2C23E-D8F6-49CB-85B5-22CB3323A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042" y="1466021"/>
            <a:ext cx="16764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9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96FC-C728-4F8A-A57C-A31D430C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 วรรณะของสี</a:t>
            </a:r>
            <a:br>
              <a:rPr lang="th-TH" dirty="0"/>
            </a:br>
            <a:r>
              <a:rPr lang="th-TH" sz="2000" dirty="0"/>
              <a:t>สีโทนร้อน ให้ความรู้สึกตื่นเต้น กระตือรือร้น มีพลัง</a:t>
            </a:r>
            <a:br>
              <a:rPr lang="th-TH" sz="2000" dirty="0"/>
            </a:br>
            <a:r>
              <a:rPr lang="th-TH" sz="2000" dirty="0"/>
              <a:t>สีโทนเย็นให้ความรู้สึกนิ่ง สงบ สุขุม เศร้า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15E71-7869-497C-844D-C6750D9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320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E2A0-7ABE-474E-BBAA-DE48357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คำศัพท์สี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A1D194-845F-4153-ACB5-4D6D546A9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261" y="2189163"/>
            <a:ext cx="867947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9D76-179D-4FEF-A154-118830CB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คู่สี</a:t>
            </a:r>
            <a:br>
              <a:rPr lang="th-TH" dirty="0"/>
            </a:br>
            <a:r>
              <a:rPr lang="th-TH" sz="2400" dirty="0"/>
              <a:t>คู่สีอยู่ด้านตรงข้ามของวงล้อสี คู่สีหลักคือสีน้ำเงินและสีส้ม สีแดงและสีเขียว และสีเหลืองและสีม่วง</a:t>
            </a:r>
            <a:br>
              <a:rPr lang="th-TH" sz="2400" dirty="0"/>
            </a:br>
            <a:r>
              <a:rPr lang="th-TH" sz="2400" dirty="0"/>
              <a:t>ทำให้งานเป็นจุดเด่น สะดุดสายตา ห้ามใช้ในปริมาณ</a:t>
            </a:r>
            <a:r>
              <a:rPr lang="th-TH" sz="2000" dirty="0"/>
              <a:t>50/50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7B3C1-35B5-48A8-A1DC-8923AF4A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907" y="2583402"/>
            <a:ext cx="4775617" cy="2336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2DBEB-AE35-4CBE-99A5-B860D20B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683" y="2688626"/>
            <a:ext cx="3373204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CB3C-00B4-4CB3-B0ED-54964F86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สีตรงกันข้ามเยื้อง</a:t>
            </a:r>
            <a:br>
              <a:rPr lang="th-TH" dirty="0"/>
            </a:br>
            <a:r>
              <a:rPr lang="th-TH" sz="2000" dirty="0"/>
              <a:t>มีลักษณะคล้ายกับคู่สี แต่ชุดค่าผสมนี้ รวมทั้งเฉดสีที่อยู่ใกล้เคียงกันสองสี อาทิเช่น สีเหลืองคู่กับม่วงฟ้าและม่วงแดง</a:t>
            </a:r>
            <a:br>
              <a:rPr lang="th-TH" sz="2000" dirty="0"/>
            </a:br>
            <a:r>
              <a:rPr lang="th-TH" sz="2000" dirty="0"/>
              <a:t>การนำสีที่คล้ายคลึงกันสามารถช่วยลดความแตกต่างอย่างสิ้นเชิงของการเติมเต็มได้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52136-C761-4F89-9BD5-83273A1FC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1875"/>
            <a:ext cx="4844765" cy="2370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720F6-A6BC-473F-94C6-43A60954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37" y="2911875"/>
            <a:ext cx="3533313" cy="2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CB18-7A95-4E56-8602-9D3CEC62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สีตรงกันข้ามข้างเคียงทั้งสองด้าน</a:t>
            </a:r>
            <a:br>
              <a:rPr lang="th-TH" dirty="0"/>
            </a:br>
            <a:r>
              <a:rPr lang="th-TH" sz="2000" dirty="0"/>
              <a:t>คู่สีมีความเข้มข้นตามธรรมชาติ ในขณะที่สีตรงกันข้ามข้างเคียงทั้งสองด้าน</a:t>
            </a:r>
            <a:br>
              <a:rPr lang="th-TH" sz="2000" dirty="0"/>
            </a:br>
            <a:r>
              <a:rPr lang="th-TH" sz="2000" dirty="0"/>
              <a:t>อย่างเช่นสีเหลืองและสีม่วงจับคู่กับสีเขียวและสีแดงจะใช้ค่าที่หลากหลายซึ่งมักจะยากที่จะกลมกลืน ให้เลือกสีที่โดดเด่นและลดความอิ่มตัวหรือความเข้มของเฉดสี</a:t>
            </a:r>
            <a:r>
              <a:rPr lang="th-TH" sz="2000" dirty="0" err="1"/>
              <a:t>อื่นๆ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BCC19F-AF9E-4440-9018-B477A964B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784" y="3239853"/>
            <a:ext cx="4267552" cy="2087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86B9D-2CE5-4840-BA91-6F1E4F4B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342" y="2457029"/>
            <a:ext cx="4349747" cy="307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2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BD68-8694-4E11-874F-C9D5D224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สีทั้งสาม</a:t>
            </a:r>
            <a:br>
              <a:rPr lang="th-TH" dirty="0"/>
            </a:br>
            <a:r>
              <a:rPr lang="th-TH" sz="2000" dirty="0"/>
              <a:t>โดยใช้สามเหลี่ยมด้านเท่ามาทาบลงบนวงล้อสี</a:t>
            </a:r>
            <a:br>
              <a:rPr lang="th-TH" sz="2000" dirty="0"/>
            </a:br>
            <a:r>
              <a:rPr lang="th-TH" sz="2000" dirty="0"/>
              <a:t>สีเหลือง สีน้ำเงิน และสีแดงคือสีทั้งสามที่สามารถสร้างความสมดุลได้ ปล่อยให้สีหนึ่งฉายแวว อย่างเช่นสีเหลืองบนรถ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AA27E-0128-49A7-8A58-BA8F7624E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043" y="2984006"/>
            <a:ext cx="4457902" cy="2176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B4B73-BE1A-423E-925D-FCA5FAC2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85" y="2984006"/>
            <a:ext cx="3534588" cy="24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8554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RegularSeed_2SEEDS">
      <a:dk1>
        <a:srgbClr val="000000"/>
      </a:dk1>
      <a:lt1>
        <a:srgbClr val="FFFFFF"/>
      </a:lt1>
      <a:dk2>
        <a:srgbClr val="1C2031"/>
      </a:dk2>
      <a:lt2>
        <a:srgbClr val="F0F2F3"/>
      </a:lt2>
      <a:accent1>
        <a:srgbClr val="C0802C"/>
      </a:accent1>
      <a:accent2>
        <a:srgbClr val="D2553E"/>
      </a:accent2>
      <a:accent3>
        <a:srgbClr val="A7A632"/>
      </a:accent3>
      <a:accent4>
        <a:srgbClr val="2C90C0"/>
      </a:accent4>
      <a:accent5>
        <a:srgbClr val="3E64D2"/>
      </a:accent5>
      <a:accent6>
        <a:srgbClr val="4E38C3"/>
      </a:accent6>
      <a:hlink>
        <a:srgbClr val="3F76BF"/>
      </a:hlink>
      <a:folHlink>
        <a:srgbClr val="7F7F7F"/>
      </a:folHlink>
    </a:clrScheme>
    <a:fontScheme name="Custom 16">
      <a:majorFont>
        <a:latin typeface="Yu Gothic"/>
        <a:ea typeface=""/>
        <a:cs typeface=""/>
      </a:majorFont>
      <a:minorFont>
        <a:latin typeface="Yu Minch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261</Words>
  <Application>Microsoft Office PowerPoint</Application>
  <PresentationFormat>Widescreen</PresentationFormat>
  <Paragraphs>11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Yu Gothic</vt:lpstr>
      <vt:lpstr>Yu Mincho</vt:lpstr>
      <vt:lpstr>Arial</vt:lpstr>
      <vt:lpstr>AvenirNext LT Pro Medium</vt:lpstr>
      <vt:lpstr>Helvetica Neue</vt:lpstr>
      <vt:lpstr>ArchVTI</vt:lpstr>
      <vt:lpstr>ทฤษฎีสี</vt:lpstr>
      <vt:lpstr>แม่สี (PRIMARIES) </vt:lpstr>
      <vt:lpstr> วรรณะของสี สีโทนร้อน ให้ความรู้สึกตื่นเต้น กระตือรือร้น มีพลัง สีโทนเย็นให้ความรู้สึกนิ่ง สงบ สุขุม เศร้า</vt:lpstr>
      <vt:lpstr>คำศัพท์สี</vt:lpstr>
      <vt:lpstr>คู่สี คู่สีอยู่ด้านตรงข้ามของวงล้อสี คู่สีหลักคือสีน้ำเงินและสีส้ม สีแดงและสีเขียว และสีเหลืองและสีม่วง ทำให้งานเป็นจุดเด่น สะดุดสายตา ห้ามใช้ในปริมาณ50/50</vt:lpstr>
      <vt:lpstr>สีตรงกันข้ามเยื้อง มีลักษณะคล้ายกับคู่สี แต่ชุดค่าผสมนี้ รวมทั้งเฉดสีที่อยู่ใกล้เคียงกันสองสี อาทิเช่น สีเหลืองคู่กับม่วงฟ้าและม่วงแดง การนำสีที่คล้ายคลึงกันสามารถช่วยลดความแตกต่างอย่างสิ้นเชิงของการเติมเต็มได้</vt:lpstr>
      <vt:lpstr>สีตรงกันข้ามข้างเคียงทั้งสองด้าน คู่สีมีความเข้มข้นตามธรรมชาติ ในขณะที่สีตรงกันข้ามข้างเคียงทั้งสองด้าน อย่างเช่นสีเหลืองและสีม่วงจับคู่กับสีเขียวและสีแดงจะใช้ค่าที่หลากหลายซึ่งมักจะยากที่จะกลมกลืน ให้เลือกสีที่โดดเด่นและลดความอิ่มตัวหรือความเข้มของเฉดสีอื่นๆ</vt:lpstr>
      <vt:lpstr>สีทั้งสาม โดยใช้สามเหลี่ยมด้านเท่ามาทาบลงบนวงล้อสี สีเหลือง สีน้ำเงิน และสีแดงคือสีทั้งสามที่สามารถสร้างความสมดุลได้ ปล่อยให้สีหนึ่งฉายแวว อย่างเช่นสีเหลืองบนรถ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ทฤษฎีสี</dc:title>
  <dc:creator>ปัทมาพร โป๊ะประนม</dc:creator>
  <cp:lastModifiedBy>ปัทมาพร โป๊ะประนม</cp:lastModifiedBy>
  <cp:revision>1</cp:revision>
  <dcterms:created xsi:type="dcterms:W3CDTF">2022-04-08T01:31:13Z</dcterms:created>
  <dcterms:modified xsi:type="dcterms:W3CDTF">2022-04-08T02:18:53Z</dcterms:modified>
</cp:coreProperties>
</file>